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5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0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451" r:id="rId2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3" Type="http://schemas.openxmlformats.org/officeDocument/2006/relationships/slide" Target="slides/slide10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5E2FC163-484D-A651-1BC8-1661F570C747}"/>
              </a:ext>
            </a:extLst>
          </p:cNvPr>
          <p:cNvSpPr>
            <a:spLocks noChangeArrowheads="1" noTextEdit="1"/>
          </p:cNvSpPr>
          <p:nvPr>
            <p:ph type="sldImg"/>
          </p:nvPr>
        </p:nvSpPr>
        <p:spPr>
          <a:ln/>
        </p:spPr>
      </p:sp>
      <p:sp>
        <p:nvSpPr>
          <p:cNvPr id="277507" name="Rectangle 3">
            <a:extLst>
              <a:ext uri="{FF2B5EF4-FFF2-40B4-BE49-F238E27FC236}">
                <a16:creationId xmlns:a16="http://schemas.microsoft.com/office/drawing/2014/main" id="{57242AE3-209F-98D3-0805-C5692362301A}"/>
              </a:ext>
            </a:extLst>
          </p:cNvPr>
          <p:cNvSpPr>
            <a:spLocks noGrp="1" noChangeArrowheads="1"/>
          </p:cNvSpPr>
          <p:nvPr>
            <p:ph type="body" idx="1"/>
          </p:nvPr>
        </p:nvSpPr>
        <p:spPr/>
        <p:txBody>
          <a:bodyPr/>
          <a:lstStyle/>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Such indices often include identifying areas for preservation based on levels of endemism or species richness and degree of threat.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“hotspot” approaches are a valuable first step in prioritizing regions for preservation but when restricted only to simple indexes they may fail to capture essential evolutionary processes that promote and sustain diversity  </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hotspots suffer from two main limitations.</a:t>
            </a:r>
          </a:p>
          <a:p>
            <a:endParaRPr lang="en-US" altLang="zh-CN">
              <a:latin typeface="Times New Roman" panose="02020603050405020304" pitchFamily="18" charset="0"/>
              <a:ea typeface="宋体" panose="02010600030101010101" pitchFamily="2" charset="-122"/>
            </a:endParaRPr>
          </a:p>
          <a:p>
            <a:r>
              <a:rPr lang="en-US" altLang="zh-CN">
                <a:latin typeface="Times New Roman" panose="02020603050405020304" pitchFamily="18" charset="0"/>
                <a:ea typeface="宋体" panose="02010600030101010101" pitchFamily="2" charset="-122"/>
              </a:rPr>
              <a:t> </a:t>
            </a:r>
          </a:p>
          <a:p>
            <a:endParaRPr lang="en-US" altLang="zh-CN">
              <a:latin typeface="Times New Roman" panose="02020603050405020304" pitchFamily="18" charset="0"/>
              <a:ea typeface="宋体" panose="02010600030101010101" pitchFamily="2" charset="-122"/>
            </a:endParaRPr>
          </a:p>
          <a:p>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5.xml"/><Relationship Id="rId2" Type="http://schemas.openxmlformats.org/officeDocument/2006/relationships/notesSlide" Target="../notesSlides/notesSlide51.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s>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22" name="Picture 2">
            <a:extLst>
              <a:ext uri="{FF2B5EF4-FFF2-40B4-BE49-F238E27FC236}">
                <a16:creationId xmlns:a16="http://schemas.microsoft.com/office/drawing/2014/main" id="{7F0F4507-7692-44CC-BFC1-96CEBA03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922866"/>
            <a:ext cx="1917700" cy="258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3" name="Picture 3">
            <a:extLst>
              <a:ext uri="{FF2B5EF4-FFF2-40B4-BE49-F238E27FC236}">
                <a16:creationId xmlns:a16="http://schemas.microsoft.com/office/drawing/2014/main" id="{AE8D328E-8C2F-A7D1-296D-27013A55E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03133"/>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4" name="Picture 4">
            <a:extLst>
              <a:ext uri="{FF2B5EF4-FFF2-40B4-BE49-F238E27FC236}">
                <a16:creationId xmlns:a16="http://schemas.microsoft.com/office/drawing/2014/main" id="{6A139EAA-2597-8D5E-6489-9E79D6C89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1" y="1667934"/>
            <a:ext cx="2882900" cy="169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5" name="Picture 5">
            <a:extLst>
              <a:ext uri="{FF2B5EF4-FFF2-40B4-BE49-F238E27FC236}">
                <a16:creationId xmlns:a16="http://schemas.microsoft.com/office/drawing/2014/main" id="{AD0D1985-AECE-B014-05EE-9EFF9B5B0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767667"/>
            <a:ext cx="2540000" cy="22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6" name="Picture 6">
            <a:extLst>
              <a:ext uri="{FF2B5EF4-FFF2-40B4-BE49-F238E27FC236}">
                <a16:creationId xmlns:a16="http://schemas.microsoft.com/office/drawing/2014/main" id="{43DA73B3-7D5D-9E76-E448-B80ED84BE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48" y="990597"/>
            <a:ext cx="1917700"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27" name="Picture 7">
            <a:extLst>
              <a:ext uri="{FF2B5EF4-FFF2-40B4-BE49-F238E27FC236}">
                <a16:creationId xmlns:a16="http://schemas.microsoft.com/office/drawing/2014/main" id="{76BE4302-BC3E-42C1-E0FF-F1B82B61B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4038600"/>
            <a:ext cx="2540000" cy="225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28" name="Text Box 8">
            <a:extLst>
              <a:ext uri="{FF2B5EF4-FFF2-40B4-BE49-F238E27FC236}">
                <a16:creationId xmlns:a16="http://schemas.microsoft.com/office/drawing/2014/main" id="{EF590911-1411-D324-8BC8-DF3C5BBA73C9}"/>
              </a:ext>
            </a:extLst>
          </p:cNvPr>
          <p:cNvSpPr txBox="1">
            <a:spLocks noChangeArrowheads="1"/>
          </p:cNvSpPr>
          <p:nvPr/>
        </p:nvSpPr>
        <p:spPr bwMode="auto">
          <a:xfrm>
            <a:off x="2438401" y="516467"/>
            <a:ext cx="441819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812810" eaLnBrk="0" fontAlgn="base" hangingPunct="0">
              <a:spcBef>
                <a:spcPct val="0"/>
              </a:spcBef>
              <a:spcAft>
                <a:spcPct val="0"/>
              </a:spcAft>
            </a:pPr>
            <a:r>
              <a:rPr lang="en-US" altLang="zh-CN" sz="3200" b="1">
                <a:solidFill>
                  <a:srgbClr val="FFFFFF"/>
                </a:solidFill>
                <a:latin typeface="Arial" panose="020B0604020202020204" pitchFamily="34" charset="0"/>
                <a:ea typeface="宋体" panose="02010600030101010101" pitchFamily="2" charset="-122"/>
              </a:rPr>
              <a:t>Biodiversity Hotspots</a:t>
            </a:r>
          </a:p>
          <a:p>
            <a:pPr defTabSz="812810" eaLnBrk="0" fontAlgn="base" hangingPunct="0">
              <a:spcBef>
                <a:spcPct val="0"/>
              </a:spcBef>
              <a:spcAft>
                <a:spcPct val="0"/>
              </a:spcAft>
            </a:pPr>
            <a:endParaRPr lang="en-US" altLang="zh-CN" sz="320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